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8" r:id="rId2"/>
    <p:sldId id="531" r:id="rId3"/>
    <p:sldId id="346" r:id="rId4"/>
    <p:sldId id="279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270" r:id="rId13"/>
    <p:sldId id="266" r:id="rId14"/>
    <p:sldId id="539" r:id="rId15"/>
    <p:sldId id="540" r:id="rId16"/>
    <p:sldId id="542" r:id="rId17"/>
    <p:sldId id="543" r:id="rId18"/>
    <p:sldId id="360" r:id="rId19"/>
    <p:sldId id="545" r:id="rId20"/>
    <p:sldId id="372" r:id="rId21"/>
    <p:sldId id="371" r:id="rId22"/>
    <p:sldId id="373" r:id="rId23"/>
    <p:sldId id="375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13/12/2023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3AE5BC-5485-2C0F-394F-6187E0E3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62753B-8CD3-2D8A-E813-E11E9173F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Essentiellement autour des technologies de conteneur léger</a:t>
            </a:r>
          </a:p>
          <a:p>
            <a:pPr lvl="1"/>
            <a:r>
              <a:rPr lang="fr-FR" dirty="0"/>
              <a:t>Docker, </a:t>
            </a:r>
            <a:r>
              <a:rPr lang="fr-FR" dirty="0" err="1"/>
              <a:t>Kubernetes</a:t>
            </a:r>
            <a:endParaRPr lang="fr-FR" dirty="0"/>
          </a:p>
          <a:p>
            <a:r>
              <a:rPr lang="fr-FR" dirty="0"/>
              <a:t>Architecture orientée micro-services</a:t>
            </a:r>
          </a:p>
          <a:p>
            <a:pPr lvl="1"/>
            <a:r>
              <a:rPr lang="fr-FR" dirty="0"/>
              <a:t>Flask</a:t>
            </a:r>
          </a:p>
        </p:txBody>
      </p:sp>
    </p:spTree>
    <p:extLst>
      <p:ext uri="{BB962C8B-B14F-4D97-AF65-F5344CB8AC3E}">
        <p14:creationId xmlns:p14="http://schemas.microsoft.com/office/powerpoint/2010/main" val="31794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55D1D-7A7E-23A5-901C-3D720DA0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930454-E3AE-9B85-7AF8-8EB9CA22C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Culture</a:t>
            </a:r>
          </a:p>
          <a:p>
            <a:pPr lvl="1"/>
            <a:r>
              <a:rPr lang="fr-FR" dirty="0"/>
              <a:t>Culture DevOps</a:t>
            </a:r>
          </a:p>
          <a:p>
            <a:r>
              <a:rPr lang="fr-FR" dirty="0"/>
              <a:t>Automatisation</a:t>
            </a:r>
          </a:p>
          <a:p>
            <a:pPr lvl="1"/>
            <a:r>
              <a:rPr lang="fr-FR" dirty="0"/>
              <a:t>Pipelines</a:t>
            </a:r>
          </a:p>
          <a:p>
            <a:r>
              <a:rPr lang="fr-FR" dirty="0"/>
              <a:t>Lean</a:t>
            </a:r>
          </a:p>
          <a:p>
            <a:pPr lvl="1"/>
            <a:r>
              <a:rPr lang="fr-FR" dirty="0"/>
              <a:t>Chaine de valeurs sans gaspillage</a:t>
            </a:r>
          </a:p>
          <a:p>
            <a:r>
              <a:rPr lang="fr-FR" dirty="0"/>
              <a:t>Mesure</a:t>
            </a:r>
          </a:p>
          <a:p>
            <a:pPr lvl="1"/>
            <a:r>
              <a:rPr lang="fr-FR" dirty="0"/>
              <a:t>Watch, surveillance</a:t>
            </a:r>
          </a:p>
          <a:p>
            <a:r>
              <a:rPr lang="fr-FR" dirty="0"/>
              <a:t>Share</a:t>
            </a:r>
          </a:p>
          <a:p>
            <a:pPr lvl="1"/>
            <a:r>
              <a:rPr lang="fr-FR" dirty="0"/>
              <a:t>Partage Dev et Ops</a:t>
            </a:r>
          </a:p>
        </p:txBody>
      </p:sp>
    </p:spTree>
    <p:extLst>
      <p:ext uri="{BB962C8B-B14F-4D97-AF65-F5344CB8AC3E}">
        <p14:creationId xmlns:p14="http://schemas.microsoft.com/office/powerpoint/2010/main" val="88061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AEB356-0B54-A621-DEBF-61B0DC78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micro services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87BD72-56A8-5CE6-3D8B-1E0A5CED2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Chaque service est containerisé dans un container léger de type IP (HTTP ou TCP)</a:t>
            </a:r>
          </a:p>
          <a:p>
            <a:r>
              <a:rPr lang="fr-FR" dirty="0"/>
              <a:t>Flask + Docker</a:t>
            </a:r>
          </a:p>
          <a:p>
            <a:r>
              <a:rPr lang="fr-FR" dirty="0"/>
              <a:t>Chaque service est une Web API</a:t>
            </a:r>
          </a:p>
          <a:p>
            <a:pPr lvl="1"/>
            <a:r>
              <a:rPr lang="fr-FR" dirty="0"/>
              <a:t>Essentiellement non exposé en WAN</a:t>
            </a:r>
          </a:p>
          <a:p>
            <a:pPr lvl="1"/>
            <a:r>
              <a:rPr lang="fr-FR" dirty="0"/>
              <a:t>Peut être exposé sur 80 : SSL + NGINX</a:t>
            </a:r>
          </a:p>
        </p:txBody>
      </p:sp>
    </p:spTree>
    <p:extLst>
      <p:ext uri="{BB962C8B-B14F-4D97-AF65-F5344CB8AC3E}">
        <p14:creationId xmlns:p14="http://schemas.microsoft.com/office/powerpoint/2010/main" val="242511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Flask</a:t>
            </a:r>
            <a:endParaRPr lang="fr-FR" dirty="0"/>
          </a:p>
          <a:p>
            <a:r>
              <a:rPr lang="fr-FR" dirty="0" err="1"/>
              <a:t>Microframework</a:t>
            </a:r>
            <a:r>
              <a:rPr lang="fr-FR" dirty="0"/>
              <a:t> Web</a:t>
            </a:r>
          </a:p>
          <a:p>
            <a:r>
              <a:rPr lang="fr-FR" dirty="0"/>
              <a:t>Très simple</a:t>
            </a:r>
          </a:p>
          <a:p>
            <a:pPr lvl="1"/>
            <a:r>
              <a:rPr lang="fr-FR" dirty="0"/>
              <a:t>Contient un container Web</a:t>
            </a:r>
          </a:p>
          <a:p>
            <a:r>
              <a:rPr lang="fr-FR" dirty="0"/>
              <a:t>PIP </a:t>
            </a:r>
            <a:r>
              <a:rPr lang="fr-FR" dirty="0" err="1"/>
              <a:t>install</a:t>
            </a:r>
            <a:r>
              <a:rPr lang="fr-FR" dirty="0"/>
              <a:t> </a:t>
            </a:r>
            <a:r>
              <a:rPr lang="fr-FR" dirty="0" err="1"/>
              <a:t>Flask</a:t>
            </a:r>
            <a:endParaRPr lang="fr-FR" dirty="0"/>
          </a:p>
          <a:p>
            <a:r>
              <a:rPr lang="fr-FR" dirty="0"/>
              <a:t>http://localhost:5000</a:t>
            </a:r>
          </a:p>
          <a:p>
            <a:endParaRPr lang="fr-FR" dirty="0"/>
          </a:p>
        </p:txBody>
      </p:sp>
      <p:pic>
        <p:nvPicPr>
          <p:cNvPr id="1026" name="Picture 2" descr="http://flask.pocoo.org/static/logo/flas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31639"/>
            <a:ext cx="2857500" cy="111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22" y="3645024"/>
            <a:ext cx="360162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3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F55D1D-7A7E-23A5-901C-3D720DA0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CALMS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930454-E3AE-9B85-7AF8-8EB9CA22C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Culture</a:t>
            </a:r>
          </a:p>
          <a:p>
            <a:pPr lvl="1"/>
            <a:r>
              <a:rPr lang="fr-FR" dirty="0"/>
              <a:t>Culture DevOps</a:t>
            </a:r>
          </a:p>
          <a:p>
            <a:r>
              <a:rPr lang="fr-FR" dirty="0"/>
              <a:t>Automatisation</a:t>
            </a:r>
          </a:p>
          <a:p>
            <a:pPr lvl="1"/>
            <a:r>
              <a:rPr lang="fr-FR" dirty="0"/>
              <a:t>Pipelines</a:t>
            </a:r>
          </a:p>
          <a:p>
            <a:r>
              <a:rPr lang="fr-FR" dirty="0"/>
              <a:t>Lean</a:t>
            </a:r>
          </a:p>
          <a:p>
            <a:pPr lvl="1"/>
            <a:r>
              <a:rPr lang="fr-FR" dirty="0"/>
              <a:t>Chaine de valeurs sans gaspillage</a:t>
            </a:r>
          </a:p>
          <a:p>
            <a:r>
              <a:rPr lang="fr-FR" dirty="0"/>
              <a:t>Mesure</a:t>
            </a:r>
          </a:p>
          <a:p>
            <a:pPr lvl="1"/>
            <a:r>
              <a:rPr lang="fr-FR" dirty="0"/>
              <a:t>Watch, surveillance</a:t>
            </a:r>
          </a:p>
          <a:p>
            <a:r>
              <a:rPr lang="fr-FR" dirty="0"/>
              <a:t>Share</a:t>
            </a:r>
          </a:p>
          <a:p>
            <a:pPr lvl="1"/>
            <a:r>
              <a:rPr lang="fr-FR" dirty="0"/>
              <a:t>Partage Dev et Ops</a:t>
            </a:r>
          </a:p>
        </p:txBody>
      </p:sp>
    </p:spTree>
    <p:extLst>
      <p:ext uri="{BB962C8B-B14F-4D97-AF65-F5344CB8AC3E}">
        <p14:creationId xmlns:p14="http://schemas.microsoft.com/office/powerpoint/2010/main" val="39855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C1B7A1-28F9-0453-03D8-5AB666C5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Automatisation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0AC3ED-272D-0443-FC92-9E968C800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Intégration Continue</a:t>
            </a:r>
          </a:p>
          <a:p>
            <a:r>
              <a:rPr lang="fr-FR" dirty="0"/>
              <a:t>Serveur de production vs serveur d’intégration</a:t>
            </a:r>
          </a:p>
          <a:p>
            <a:r>
              <a:rPr lang="fr-FR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141008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3811F-77D9-15DB-24B3-ED26EA24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mauvaises stratégies</a:t>
            </a:r>
          </a:p>
        </p:txBody>
      </p:sp>
      <p:pic>
        <p:nvPicPr>
          <p:cNvPr id="1026" name="Picture 2" descr="Silo Dev et silo Ops">
            <a:extLst>
              <a:ext uri="{FF2B5EF4-FFF2-40B4-BE49-F238E27FC236}">
                <a16:creationId xmlns:a16="http://schemas.microsoft.com/office/drawing/2014/main" id="{A8EEEF33-AC50-5C6B-60BD-96831A3BF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1412776"/>
            <a:ext cx="4504928" cy="248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ti-pattern : Silo DevOps">
            <a:extLst>
              <a:ext uri="{FF2B5EF4-FFF2-40B4-BE49-F238E27FC236}">
                <a16:creationId xmlns:a16="http://schemas.microsoft.com/office/drawing/2014/main" id="{E4D70806-AB07-7069-FF56-6EE3AD65A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856" y="4154365"/>
            <a:ext cx="4504928" cy="24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67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3811F-77D9-15DB-24B3-ED26EA24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stratégie </a:t>
            </a:r>
            <a:r>
              <a:rPr lang="fr-FR" dirty="0" err="1"/>
              <a:t>FullStack</a:t>
            </a:r>
            <a:endParaRPr lang="fr-FR" dirty="0"/>
          </a:p>
        </p:txBody>
      </p:sp>
      <p:pic>
        <p:nvPicPr>
          <p:cNvPr id="3074" name="Picture 2" descr="Anti-pattern : Ops dans l'équipe de Dev">
            <a:extLst>
              <a:ext uri="{FF2B5EF4-FFF2-40B4-BE49-F238E27FC236}">
                <a16:creationId xmlns:a16="http://schemas.microsoft.com/office/drawing/2014/main" id="{72ED298F-1784-97A0-08CA-BF5776DF6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557338"/>
            <a:ext cx="67818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69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3811F-77D9-15DB-24B3-ED26EA24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bonne stratégie : </a:t>
            </a:r>
            <a:r>
              <a:rPr lang="fr-FR" dirty="0" err="1"/>
              <a:t>NoOps</a:t>
            </a:r>
            <a:endParaRPr lang="fr-FR" dirty="0"/>
          </a:p>
        </p:txBody>
      </p:sp>
      <p:pic>
        <p:nvPicPr>
          <p:cNvPr id="2050" name="Picture 2" descr="Pattern : Collaboration entre Dev et Ops">
            <a:extLst>
              <a:ext uri="{FF2B5EF4-FFF2-40B4-BE49-F238E27FC236}">
                <a16:creationId xmlns:a16="http://schemas.microsoft.com/office/drawing/2014/main" id="{4601FC9C-C567-2C31-747E-66B50C148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9" y="1844825"/>
            <a:ext cx="6912091" cy="383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6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1633A-6853-1D6F-841D-AB010D4E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E10079-38C6-0043-8D31-BBBE8684C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Créé par un Français !</a:t>
            </a:r>
          </a:p>
          <a:p>
            <a:r>
              <a:rPr lang="fr-FR" dirty="0"/>
              <a:t>Linux : apt-get docker</a:t>
            </a:r>
          </a:p>
          <a:p>
            <a:r>
              <a:rPr lang="fr-FR" dirty="0"/>
              <a:t>Windows</a:t>
            </a:r>
          </a:p>
          <a:p>
            <a:pPr lvl="1"/>
            <a:r>
              <a:rPr lang="fr-FR" dirty="0"/>
              <a:t>WSL2</a:t>
            </a:r>
          </a:p>
          <a:p>
            <a:pPr lvl="1"/>
            <a:r>
              <a:rPr lang="fr-FR" dirty="0"/>
              <a:t>Docker </a:t>
            </a:r>
            <a:r>
              <a:rPr lang="fr-FR" dirty="0" err="1"/>
              <a:t>Descktop</a:t>
            </a:r>
            <a:endParaRPr lang="fr-FR" dirty="0"/>
          </a:p>
        </p:txBody>
      </p:sp>
      <p:pic>
        <p:nvPicPr>
          <p:cNvPr id="6146" name="Picture 2" descr="Logo de Docker">
            <a:extLst>
              <a:ext uri="{FF2B5EF4-FFF2-40B4-BE49-F238E27FC236}">
                <a16:creationId xmlns:a16="http://schemas.microsoft.com/office/drawing/2014/main" id="{1EED51C3-4467-3DDA-ACB0-362A8440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49" y="1166481"/>
            <a:ext cx="4230414" cy="30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52788F8-C058-9DB6-2EC7-F4CA5B4F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87" y="4446567"/>
            <a:ext cx="66389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91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13/12/2023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MLOps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B5A6F-B87A-5FCD-5DFE-7B49748F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&amp; Flask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C0BA5-C9C9-932F-CEE6-8F837B214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/tensorflow:2.10.1 as base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ENV PYTHONDONTWRITEBYTECODE=1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ENV PYTHONUNBUFFERED=1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WORKDIR /app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RUN --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=type=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cache,target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=/root/.cache/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--mount=type=bind,source=requirements.txt,target=requirements.txt \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python -m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-r requirements.txt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-p data/h5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COPY rest.py .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COPY data/h5/cancer-mlp.h5 ./data/h5/.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EXPOSE 5000</a:t>
            </a:r>
          </a:p>
          <a:p>
            <a:pPr marL="0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CMD python rest.py</a:t>
            </a:r>
          </a:p>
        </p:txBody>
      </p:sp>
    </p:spTree>
    <p:extLst>
      <p:ext uri="{BB962C8B-B14F-4D97-AF65-F5344CB8AC3E}">
        <p14:creationId xmlns:p14="http://schemas.microsoft.com/office/powerpoint/2010/main" val="3211773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97A73-A818-F21B-0D01-95E80BC3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Docker Compose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12F011-3FE0-614B-055C-B7FCB1CF0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composer plusieurs Dockers</a:t>
            </a:r>
          </a:p>
          <a:p>
            <a:r>
              <a:rPr lang="fr-FR" dirty="0"/>
              <a:t>Permet de faire du Network </a:t>
            </a:r>
            <a:r>
              <a:rPr lang="fr-FR" dirty="0" err="1"/>
              <a:t>Adress</a:t>
            </a:r>
            <a:r>
              <a:rPr lang="fr-FR" dirty="0"/>
              <a:t> </a:t>
            </a:r>
            <a:r>
              <a:rPr lang="fr-FR" dirty="0" err="1"/>
              <a:t>Translating</a:t>
            </a:r>
            <a:endParaRPr lang="fr-FR" dirty="0"/>
          </a:p>
          <a:p>
            <a:r>
              <a:rPr lang="fr-FR" dirty="0"/>
              <a:t>Fichier YAML</a:t>
            </a:r>
          </a:p>
          <a:p>
            <a:r>
              <a:rPr lang="fr-FR" dirty="0"/>
              <a:t>Docker compose up</a:t>
            </a:r>
          </a:p>
          <a:p>
            <a:endParaRPr lang="fr-F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A286A75-D13D-424E-8C96-BD1FE1FE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9" y="4077072"/>
            <a:ext cx="66389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39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4B8B6-730D-1D4A-0B9F-1D0569FC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Orchestration des services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2155D2-6BC2-7442-F29F-0D87FD401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F51BC0-7F4A-7D68-134E-962DD76E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407994"/>
            <a:ext cx="3017782" cy="4877223"/>
          </a:xfrm>
          <a:prstGeom prst="rect">
            <a:avLst/>
          </a:prstGeom>
        </p:spPr>
      </p:pic>
      <p:pic>
        <p:nvPicPr>
          <p:cNvPr id="9218" name="Picture 2" descr="Structure de notre Docker Compose">
            <a:extLst>
              <a:ext uri="{FF2B5EF4-FFF2-40B4-BE49-F238E27FC236}">
                <a16:creationId xmlns:a16="http://schemas.microsoft.com/office/drawing/2014/main" id="{74137461-F646-3164-225E-86C6BE79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219" y="2059910"/>
            <a:ext cx="5096973" cy="357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446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594F3-CEE1-D1CE-3ACC-70B17ADC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Orchestration avancée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FBF375-8B92-7C6F-0587-A87A4B6A1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Network </a:t>
            </a:r>
            <a:r>
              <a:rPr lang="fr-FR" dirty="0" err="1"/>
              <a:t>Load</a:t>
            </a:r>
            <a:r>
              <a:rPr lang="fr-FR" dirty="0"/>
              <a:t> Balancing</a:t>
            </a:r>
          </a:p>
          <a:p>
            <a:pPr lvl="1"/>
            <a:r>
              <a:rPr lang="fr-FR" dirty="0"/>
              <a:t>Solution Cloud</a:t>
            </a:r>
          </a:p>
          <a:p>
            <a:pPr lvl="1"/>
            <a:r>
              <a:rPr lang="fr-FR" dirty="0" err="1"/>
              <a:t>Kubernetes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060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ED7E48-4372-254C-18E1-9FE8ECF4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MLOps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E56BCD-5891-7793-EDDA-58281F53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Machine Learning </a:t>
            </a:r>
            <a:r>
              <a:rPr lang="fr-FR" dirty="0" err="1"/>
              <a:t>Operational</a:t>
            </a:r>
            <a:endParaRPr lang="fr-FR" dirty="0"/>
          </a:p>
          <a:p>
            <a:r>
              <a:rPr lang="fr-FR" dirty="0" err="1"/>
              <a:t>Wikipedia</a:t>
            </a:r>
            <a:endParaRPr lang="fr-FR" dirty="0"/>
          </a:p>
          <a:p>
            <a:pPr lvl="1"/>
            <a:r>
              <a:rPr lang="fr-FR" dirty="0" err="1"/>
              <a:t>MLOps</a:t>
            </a:r>
            <a:r>
              <a:rPr lang="fr-FR" dirty="0"/>
              <a:t> est un ensemble de pratiques qui vise à déployer et maintenir des modèles de Machine Learning en production de manière fiable et efficace</a:t>
            </a:r>
          </a:p>
          <a:p>
            <a:pPr lvl="1"/>
            <a:r>
              <a:rPr lang="fr-FR" dirty="0"/>
              <a:t>Ce terme est composé de Machine Learning et de la pratique de développement continu de </a:t>
            </a:r>
            <a:r>
              <a:rPr lang="fr-FR" dirty="0" err="1"/>
              <a:t>devops</a:t>
            </a:r>
            <a:r>
              <a:rPr lang="fr-FR" dirty="0"/>
              <a:t> dans le domaine des logiciels</a:t>
            </a:r>
          </a:p>
        </p:txBody>
      </p:sp>
    </p:spTree>
    <p:extLst>
      <p:ext uri="{BB962C8B-B14F-4D97-AF65-F5344CB8AC3E}">
        <p14:creationId xmlns:p14="http://schemas.microsoft.com/office/powerpoint/2010/main" val="135304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34886B57-CFA4-B182-0DD9-92B983D5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55" y="764705"/>
            <a:ext cx="7978291" cy="57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55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ADE81-96B1-1054-A0E8-BDF6D81D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Apprentissage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CDE6DE-1C41-6938-2F22-19D9EE7EA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phase d’apprentissage consiste à estimer un modèle à partir de données, appelées observations, qui sont disponibles et en nombre fini, lors de la phase de conception du système</a:t>
            </a:r>
          </a:p>
          <a:p>
            <a:r>
              <a:rPr lang="fr-FR" dirty="0"/>
              <a:t>Cette phase est généralement réalisée préalablement à l'utilisation pratique du modèle</a:t>
            </a:r>
          </a:p>
        </p:txBody>
      </p:sp>
    </p:spTree>
    <p:extLst>
      <p:ext uri="{BB962C8B-B14F-4D97-AF65-F5344CB8AC3E}">
        <p14:creationId xmlns:p14="http://schemas.microsoft.com/office/powerpoint/2010/main" val="19938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E8E8F-5715-5783-5BFC-E0889C2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Prédiction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AE4E8-C46C-1612-D06A-AA82B8DE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seconde phase à la prédiction</a:t>
            </a:r>
          </a:p>
          <a:p>
            <a:r>
              <a:rPr lang="fr-FR" dirty="0"/>
              <a:t>Le modèle étant déterminé, de nouvelles données peuvent alors être soumises afin d'obtenir le résultat correspondant à la tâche souhaitée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75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CE8E8F-5715-5783-5BFC-E0889C2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AE4E8-C46C-1612-D06A-AA82B8DE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3</a:t>
            </a:r>
            <a:r>
              <a:rPr lang="fr-FR" baseline="30000" dirty="0"/>
              <a:t>ème</a:t>
            </a:r>
            <a:r>
              <a:rPr lang="fr-FR" dirty="0"/>
              <a:t> phase correspond à la mise en production</a:t>
            </a:r>
          </a:p>
          <a:p>
            <a:r>
              <a:rPr lang="fr-FR" dirty="0"/>
              <a:t>Le modèle figé, de nouvelles données peuvent alors être soumises afin d'obtenir le résultat correspondant à la tâche souhaitée dans un environnement de production</a:t>
            </a:r>
          </a:p>
          <a:p>
            <a:pPr lvl="1"/>
            <a:r>
              <a:rPr lang="fr-FR" dirty="0"/>
              <a:t>En pratique, certains systèmes peuvent poursuivre leur apprentissage une fois en production, pour peu qu'ils aient un moyen d'obtenir un retour sur la qualité des résultats produits.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278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3DFA8-ADE3-92F4-F517-C4E45DC3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DevOps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8790CE-8B57-2F85-5E0B-E9811E97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DevOps est un mouvement en ingénierie informatique et une pratique technique visant à l'unification du développement logiciel (dev) et de l'administration des infrastructures informatiques (</a:t>
            </a:r>
            <a:r>
              <a:rPr lang="fr-FR" dirty="0" err="1"/>
              <a:t>ops</a:t>
            </a:r>
            <a:r>
              <a:rPr lang="fr-FR" dirty="0"/>
              <a:t>), notamment l'administration système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353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22D1B0-D225-AF12-B07D-AE796A92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mur de la confusion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0E8835-D19A-50E2-8328-A00FF137C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faut savoir qu'à cette époque, l'informatique d'entreprise a "siloté" les aspects dev et </a:t>
            </a:r>
            <a:r>
              <a:rPr lang="fr-FR" dirty="0" err="1"/>
              <a:t>ops</a:t>
            </a:r>
            <a:r>
              <a:rPr lang="fr-FR" dirty="0"/>
              <a:t> des applications, en plaçant les responsabilités respectives dans des équipes séparées</a:t>
            </a:r>
          </a:p>
          <a:p>
            <a:r>
              <a:rPr lang="fr-FR" dirty="0"/>
              <a:t>Il s'est alors créé ce qu'on appelle le mur de la confusion. Ce mur est apparu car les deux équipes ont des objectifs respectifs antagonistes.</a:t>
            </a:r>
          </a:p>
        </p:txBody>
      </p:sp>
      <p:pic>
        <p:nvPicPr>
          <p:cNvPr id="1026" name="Picture 2" descr="Le mur de la confusion entre les équipes Dev et Ops">
            <a:extLst>
              <a:ext uri="{FF2B5EF4-FFF2-40B4-BE49-F238E27FC236}">
                <a16:creationId xmlns:a16="http://schemas.microsoft.com/office/drawing/2014/main" id="{7ED0BEE7-5774-D00B-8D13-52A4F967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75" y="4641563"/>
            <a:ext cx="3160130" cy="178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8476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20528</TotalTime>
  <Words>587</Words>
  <Application>Microsoft Office PowerPoint</Application>
  <PresentationFormat>Grand écran</PresentationFormat>
  <Paragraphs>104</Paragraphs>
  <Slides>23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MLOps</vt:lpstr>
      <vt:lpstr>Présentation PowerPoint</vt:lpstr>
      <vt:lpstr>Apprentissage</vt:lpstr>
      <vt:lpstr>Prédiction</vt:lpstr>
      <vt:lpstr>Production</vt:lpstr>
      <vt:lpstr>DevOps</vt:lpstr>
      <vt:lpstr>Le mur de la confusion</vt:lpstr>
      <vt:lpstr>Outils</vt:lpstr>
      <vt:lpstr>CALMS</vt:lpstr>
      <vt:lpstr>Architecture micro services</vt:lpstr>
      <vt:lpstr>Présentation PowerPoint</vt:lpstr>
      <vt:lpstr>CALMS</vt:lpstr>
      <vt:lpstr>Automatisation</vt:lpstr>
      <vt:lpstr>Les mauvaises stratégies</vt:lpstr>
      <vt:lpstr>Les stratégie FullStack</vt:lpstr>
      <vt:lpstr>La bonne stratégie : NoOps</vt:lpstr>
      <vt:lpstr>Docker</vt:lpstr>
      <vt:lpstr>Docker &amp; Flask</vt:lpstr>
      <vt:lpstr>Docker Compose</vt:lpstr>
      <vt:lpstr>Orchestration des services</vt:lpstr>
      <vt:lpstr>Orchestration avancée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200</cp:revision>
  <dcterms:created xsi:type="dcterms:W3CDTF">2022-01-03T13:45:22Z</dcterms:created>
  <dcterms:modified xsi:type="dcterms:W3CDTF">2023-12-13T16:34:27Z</dcterms:modified>
</cp:coreProperties>
</file>